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03" r:id="rId2"/>
    <p:sldMasterId id="2147483720" r:id="rId3"/>
  </p:sldMasterIdLst>
  <p:notesMasterIdLst>
    <p:notesMasterId r:id="rId27"/>
  </p:notesMasterIdLst>
  <p:sldIdLst>
    <p:sldId id="314" r:id="rId4"/>
    <p:sldId id="267" r:id="rId5"/>
    <p:sldId id="329" r:id="rId6"/>
    <p:sldId id="269" r:id="rId7"/>
    <p:sldId id="281" r:id="rId8"/>
    <p:sldId id="318" r:id="rId9"/>
    <p:sldId id="319" r:id="rId10"/>
    <p:sldId id="339" r:id="rId11"/>
    <p:sldId id="340" r:id="rId12"/>
    <p:sldId id="346" r:id="rId13"/>
    <p:sldId id="330" r:id="rId14"/>
    <p:sldId id="322" r:id="rId15"/>
    <p:sldId id="335" r:id="rId16"/>
    <p:sldId id="291" r:id="rId17"/>
    <p:sldId id="327" r:id="rId18"/>
    <p:sldId id="337" r:id="rId19"/>
    <p:sldId id="324" r:id="rId20"/>
    <p:sldId id="325" r:id="rId21"/>
    <p:sldId id="338" r:id="rId22"/>
    <p:sldId id="326" r:id="rId23"/>
    <p:sldId id="297" r:id="rId24"/>
    <p:sldId id="315" r:id="rId25"/>
    <p:sldId id="289" r:id="rId26"/>
  </p:sldIdLst>
  <p:sldSz cx="9144000" cy="5143500" type="screen16x9"/>
  <p:notesSz cx="6794500" cy="99314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2"/>
    <a:srgbClr val="FBFBFB"/>
    <a:srgbClr val="FF0066"/>
    <a:srgbClr val="FF9933"/>
    <a:srgbClr val="FBC200"/>
    <a:srgbClr val="1D2245"/>
    <a:srgbClr val="FFFFFF"/>
    <a:srgbClr val="000000"/>
    <a:srgbClr val="004990"/>
    <a:srgbClr val="B2B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2" autoAdjust="0"/>
    <p:restoredTop sz="95672" autoAdjust="0"/>
  </p:normalViewPr>
  <p:slideViewPr>
    <p:cSldViewPr showGuides="1">
      <p:cViewPr varScale="1">
        <p:scale>
          <a:sx n="145" d="100"/>
          <a:sy n="145" d="100"/>
        </p:scale>
        <p:origin x="558" y="-42"/>
      </p:cViewPr>
      <p:guideLst>
        <p:guide orient="horz" pos="754"/>
        <p:guide pos="295"/>
      </p:guideLst>
    </p:cSldViewPr>
  </p:slideViewPr>
  <p:outlineViewPr>
    <p:cViewPr>
      <p:scale>
        <a:sx n="33" d="100"/>
        <a:sy n="33" d="100"/>
      </p:scale>
      <p:origin x="0" y="-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59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8976D1-EE30-4FC4-B36C-419EBE9C0858}" type="datetimeFigureOut">
              <a:rPr lang="en-AU"/>
              <a:pPr>
                <a:defRPr/>
              </a:pPr>
              <a:t>22/05/2019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CBC5D8-E7FB-4779-86B3-51BA2C439D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1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F8DB7-6CB2-430F-A041-8CB2F9128FB4}" type="slidenum">
              <a:rPr lang="en-AU" altLang="en-US" smtClean="0"/>
              <a:pPr/>
              <a:t>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289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1050" dirty="0"/>
              <a:t>Courses with a high scaled mean tells us that the ability of the students in the course is very high.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1050" dirty="0"/>
              <a:t>Courses with a lower scaled mean tells us that the ability of the students in the course varies from very high to low.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26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9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CBC5D8-E7FB-4779-86B3-51BA2C439DB5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65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22 May 2019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190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7613"/>
            <a:ext cx="4104456" cy="32470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22 May 2019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151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355973"/>
            <a:ext cx="4104456" cy="413147"/>
          </a:xfrm>
        </p:spPr>
        <p:txBody>
          <a:bodyPr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851670"/>
            <a:ext cx="4104456" cy="27298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3"/>
            <a:ext cx="849694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AU" alt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22 May 2019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005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6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0" y="4438800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644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528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88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2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3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88" indent="-342900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4" y="1750989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25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6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0" y="4438800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644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528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518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3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11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07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49B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49BBBD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00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83" y="4137924"/>
            <a:ext cx="2032916" cy="100557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57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386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A64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A6499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3219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3508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bg>
      <p:bgPr>
        <a:solidFill>
          <a:srgbClr val="FB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FBC200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3138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2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3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88" indent="-342900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4" y="1750989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06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8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46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74638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2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8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36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9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64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979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12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55526"/>
            <a:ext cx="4533810" cy="626701"/>
          </a:xfrm>
          <a:solidFill>
            <a:srgbClr val="1E2245"/>
          </a:solidFill>
        </p:spPr>
        <p:txBody>
          <a:bodyPr wrap="square" lIns="396000" tIns="36000" rIns="36000" bIns="36000" anchor="ctr" anchorCtr="0">
            <a:spAutoFit/>
          </a:bodyPr>
          <a:lstStyle>
            <a:lvl1pPr algn="l">
              <a:defRPr sz="40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800" y="4438800"/>
            <a:ext cx="4669256" cy="397867"/>
          </a:xfrm>
        </p:spPr>
        <p:txBody>
          <a:bodyPr lIns="72000" tIns="36000" rIns="36000" bIns="36000" anchor="ctr" anchorCtr="0">
            <a:normAutofit/>
          </a:bodyPr>
          <a:lstStyle>
            <a:lvl1pPr marL="0" indent="0" algn="l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3" y="0"/>
            <a:ext cx="1371210" cy="200624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644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00" y="2152800"/>
            <a:ext cx="4165600" cy="626701"/>
          </a:xfrm>
          <a:solidFill>
            <a:srgbClr val="1E2245"/>
          </a:solidFill>
        </p:spPr>
        <p:txBody>
          <a:bodyPr vert="horz" wrap="square" lIns="72000" tIns="36000" rIns="36000" bIns="36000" rtlCol="0" anchor="ctr" anchorCtr="0">
            <a:spAutoFit/>
          </a:bodyPr>
          <a:lstStyle>
            <a:lvl1pPr marL="0" indent="0">
              <a:buFontTx/>
              <a:buNone/>
              <a:defRPr lang="en-US" sz="4000" b="1" spc="0" baseline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CLICK TO EDIT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693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87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1E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E2245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4756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5FB8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5FB84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66896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1C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1C75BC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0785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  <a:solidFill>
            <a:srgbClr val="FF9933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1447200"/>
            <a:ext cx="6498000" cy="1101600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2689200"/>
            <a:ext cx="6498000" cy="9720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2641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08304" y="4587974"/>
            <a:ext cx="1656184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69292"/>
            <a:ext cx="8429724" cy="460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597883"/>
            <a:ext cx="4788024" cy="430213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1174436"/>
            <a:ext cx="4427984" cy="432000"/>
          </a:xfrm>
          <a:solidFill>
            <a:srgbClr val="1E2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36000" rIns="9144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522288" indent="-342900"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179388" lvl="0" indent="0" fontAlgn="base">
              <a:spcBef>
                <a:spcPct val="0"/>
              </a:spcBef>
              <a:spcAft>
                <a:spcPct val="0"/>
              </a:spcAft>
            </a:pP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6554" y="1750989"/>
            <a:ext cx="4065413" cy="2044897"/>
          </a:xfrm>
        </p:spPr>
        <p:txBody>
          <a:bodyPr vert="horz" lIns="72000" tIns="45720" rIns="72000" bIns="45720" numCol="1" rtlCol="0">
            <a:normAutofit/>
          </a:bodyPr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marL="0" lvl="0" indent="0"/>
            <a:r>
              <a:rPr lang="en-US" dirty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3300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9" y="274638"/>
            <a:ext cx="8487096" cy="993775"/>
          </a:xfrm>
        </p:spPr>
        <p:txBody>
          <a:bodyPr/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625" y="1370013"/>
            <a:ext cx="414000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4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74638"/>
            <a:ext cx="8488800" cy="9937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0475"/>
            <a:ext cx="4140000" cy="619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79600"/>
            <a:ext cx="4140000" cy="276225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28" y="1260475"/>
            <a:ext cx="4140000" cy="619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28" y="1879600"/>
            <a:ext cx="4140000" cy="276225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7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3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38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42901"/>
            <a:ext cx="4932684" cy="40528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29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932684" cy="40528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42900"/>
            <a:ext cx="3311896" cy="120015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543050"/>
            <a:ext cx="3311896" cy="285908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9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9" y="4131364"/>
            <a:ext cx="2046181" cy="101213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27" y="1446522"/>
            <a:ext cx="6497337" cy="1102519"/>
          </a:xfrm>
        </p:spPr>
        <p:txBody>
          <a:bodyPr lIns="0" tIns="0" rIns="0" bIns="0" anchor="b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AU" alt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27" y="2688101"/>
            <a:ext cx="6497338" cy="972109"/>
          </a:xfr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AU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7494"/>
            <a:ext cx="849694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STYLE. CLICK TO EDIT MASTER TITLE STYLE.</a:t>
            </a:r>
            <a:endParaRPr lang="en-AU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53796"/>
            <a:ext cx="8496944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styles. Click to edit Master text styles. Click to edit Master text styles.</a:t>
            </a:r>
          </a:p>
          <a:p>
            <a:pPr lvl="1"/>
            <a:r>
              <a:rPr lang="en-US" altLang="en-US" dirty="0"/>
              <a:t>Second level. Second level. Second level. Second level. Second level.</a:t>
            </a:r>
          </a:p>
          <a:p>
            <a:pPr lvl="2"/>
            <a:r>
              <a:rPr lang="en-US" altLang="en-US" dirty="0"/>
              <a:t>Third level. Third level. Third level. Third level. Third level. Third level. 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528" y="4746625"/>
            <a:ext cx="6949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FE7EF13-6664-43C0-A3E5-5156FF9B68F1}" type="datetime4">
              <a:rPr lang="en-AU" altLang="en-US" smtClean="0"/>
              <a:pPr>
                <a:defRPr/>
              </a:pPr>
              <a:t>22 May 2019</a:t>
            </a:fld>
            <a:r>
              <a:rPr lang="en-AU" altLang="en-US" dirty="0"/>
              <a:t>  //  </a:t>
            </a:r>
            <a:r>
              <a:rPr lang="en-AU" altLang="en-US" dirty="0" err="1"/>
              <a:t>www.uac.edu.au</a:t>
            </a:r>
            <a:r>
              <a:rPr lang="en-AU" altLang="en-US" dirty="0"/>
              <a:t>  //  </a:t>
            </a:r>
            <a:fld id="{D6C2A726-B9C8-4A99-9C49-6782D1752516}" type="slidenum">
              <a:rPr lang="en-AU" altLang="en-US" smtClean="0"/>
              <a:pPr>
                <a:defRPr/>
              </a:pPr>
              <a:t>‹#›</a:t>
            </a:fld>
            <a:endParaRPr lang="en-AU" alt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5308054"/>
            <a:ext cx="705713" cy="7200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7117" y="5308054"/>
            <a:ext cx="705713" cy="7200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534234" y="5308054"/>
            <a:ext cx="705713" cy="72008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301351" y="5308054"/>
            <a:ext cx="705713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068468" y="5308054"/>
            <a:ext cx="705713" cy="72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835585" y="5308054"/>
            <a:ext cx="705713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602702" y="5308054"/>
            <a:ext cx="705713" cy="72008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5369819" y="5308054"/>
            <a:ext cx="705713" cy="72008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136936" y="5308054"/>
            <a:ext cx="705713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6904053" y="5308054"/>
            <a:ext cx="705713" cy="72008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7671170" y="5308054"/>
            <a:ext cx="705713" cy="72008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8438287" y="5308054"/>
            <a:ext cx="705713" cy="720080"/>
          </a:xfrm>
          <a:prstGeom prst="rect">
            <a:avLst/>
          </a:prstGeom>
          <a:solidFill>
            <a:srgbClr val="FBC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686" r:id="rId10"/>
    <p:sldLayoutId id="2147483687" r:id="rId11"/>
    <p:sldLayoutId id="2147483688" r:id="rId12"/>
    <p:sldLayoutId id="2147483700" r:id="rId13"/>
    <p:sldLayoutId id="214748370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" panose="020B0602020204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" panose="020B0602020204020204" pitchFamily="34" charset="0"/>
          <a:cs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6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20000" indent="-3600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.AppleSystemUIFont" charset="-120"/>
        <a:buChar char="-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4738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7788" indent="-2286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9" y="4746625"/>
            <a:ext cx="6984775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 dirty="0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1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38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6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625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487096" cy="993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1370013"/>
            <a:ext cx="8487096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529" y="4746625"/>
            <a:ext cx="6984775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F13-6664-43C0-A3E5-5156FF9B68F1}" type="datetime4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22 May 2019</a:t>
            </a:fld>
            <a:r>
              <a:rPr lang="en-AU" altLang="en-US">
                <a:solidFill>
                  <a:prstClr val="black">
                    <a:tint val="75000"/>
                  </a:prstClr>
                </a:solidFill>
              </a:rPr>
              <a:t>  //  uac.edu.au  //  </a:t>
            </a:r>
            <a:fld id="{D6C2A726-B9C8-4A99-9C49-6782D1752516}" type="slidenum">
              <a:rPr lang="en-AU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2" y="4746625"/>
            <a:ext cx="1371600" cy="3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224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5FB846"/>
        </a:buClr>
        <a:buFont typeface="Arial" panose="020B0604020202020204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95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5FB846"/>
        </a:buClr>
        <a:buSzPct val="80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76993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0588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31762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5FB846"/>
        </a:buClr>
        <a:buSzPct val="80000"/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5526"/>
            <a:ext cx="4211960" cy="626701"/>
          </a:xfrm>
        </p:spPr>
        <p:txBody>
          <a:bodyPr/>
          <a:lstStyle/>
          <a:p>
            <a:r>
              <a:rPr lang="en-US" altLang="en-US" dirty="0"/>
              <a:t>THE ATAR AND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000" y="4299942"/>
            <a:ext cx="6253432" cy="362493"/>
          </a:xfrm>
        </p:spPr>
        <p:txBody>
          <a:bodyPr>
            <a:noAutofit/>
          </a:bodyPr>
          <a:lstStyle/>
          <a:p>
            <a:r>
              <a:rPr lang="en-US" altLang="en-US" b="1" dirty="0"/>
              <a:t>Year 10 </a:t>
            </a:r>
          </a:p>
          <a:p>
            <a:r>
              <a:rPr lang="en-US" altLang="en-US" b="1" dirty="0"/>
              <a:t>Information Session 2019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24000" y="1333623"/>
            <a:ext cx="2519808" cy="626701"/>
          </a:xfrm>
        </p:spPr>
        <p:txBody>
          <a:bodyPr/>
          <a:lstStyle/>
          <a:p>
            <a:r>
              <a:rPr lang="en-AU" dirty="0"/>
              <a:t>SUBJECT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24000" y="2122023"/>
            <a:ext cx="3887960" cy="688256"/>
          </a:xfrm>
        </p:spPr>
        <p:txBody>
          <a:bodyPr/>
          <a:lstStyle/>
          <a:p>
            <a:r>
              <a:rPr lang="en-AU" dirty="0"/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34045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05797"/>
            <a:ext cx="8496944" cy="857250"/>
          </a:xfrm>
        </p:spPr>
        <p:txBody>
          <a:bodyPr/>
          <a:lstStyle/>
          <a:p>
            <a:r>
              <a:rPr lang="en-US" sz="4000" dirty="0"/>
              <a:t>MEET FRED &amp; LAURA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06145"/>
              </p:ext>
            </p:extLst>
          </p:nvPr>
        </p:nvGraphicFramePr>
        <p:xfrm>
          <a:off x="323528" y="771550"/>
          <a:ext cx="8496946" cy="38722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4386135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042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– Median ATAR 69.65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Mark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HSC mark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HSC mark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8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0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0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Advanced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0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History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1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0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275606"/>
            <a:ext cx="7848872" cy="3305919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It’s a myth that choosing certain courses will automatically increase you ATAR.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There is no magic formula for getting a good ATAR; it just depends on how well you’ve done in all your courses in comparison to other students.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Studying courses that you are not good at or happy with may mean you won’t do your best or achieve good marks.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As long as you have chosen the courses you are good at and do well in, you will have the best chance of </a:t>
            </a:r>
            <a:r>
              <a:rPr lang="en-US" sz="2000" dirty="0" err="1"/>
              <a:t>maximising</a:t>
            </a:r>
            <a:r>
              <a:rPr lang="en-US" sz="2000" dirty="0"/>
              <a:t> your ATAR.</a:t>
            </a:r>
            <a:endParaRPr lang="en-US" dirty="0"/>
          </a:p>
          <a:p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txBody>
          <a:bodyPr anchor="t"/>
          <a:lstStyle/>
          <a:p>
            <a:r>
              <a:rPr lang="en-AU" dirty="0">
                <a:solidFill>
                  <a:srgbClr val="FFFFFF"/>
                </a:solidFill>
              </a:rPr>
              <a:t> </a:t>
            </a:r>
            <a:r>
              <a:rPr lang="en-AU" sz="4000" dirty="0">
                <a:solidFill>
                  <a:schemeClr val="tx1"/>
                </a:solidFill>
              </a:rPr>
              <a:t>ATAR MYTHS</a:t>
            </a:r>
          </a:p>
        </p:txBody>
      </p:sp>
    </p:spTree>
    <p:extLst>
      <p:ext uri="{BB962C8B-B14F-4D97-AF65-F5344CB8AC3E}">
        <p14:creationId xmlns:p14="http://schemas.microsoft.com/office/powerpoint/2010/main" val="882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059582"/>
            <a:ext cx="8424935" cy="3161903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You can get a good ATAR with any course you take even VET courses.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The ATAR is only a RANK used for university entry.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You have to do well in a course to get any benefit from scaling.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You must get marks on or above the average to get an average ATAR or above.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Average marks for the majority of courses are above 75.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Courses don’t scale you up or down. 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Your achievement in the course scales you up or down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Scaling is placing you in order in all courses based on your academies ability.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1600" dirty="0"/>
              <a:t>The ATAR is a rank that shows your overall academic ability amongst all other students in the state.</a:t>
            </a:r>
          </a:p>
          <a:p>
            <a:pPr>
              <a:spcBef>
                <a:spcPts val="600"/>
              </a:spcBef>
            </a:pPr>
            <a:endParaRPr lang="en-AU" dirty="0"/>
          </a:p>
          <a:p>
            <a:pPr>
              <a:spcBef>
                <a:spcPts val="600"/>
              </a:spcBef>
            </a:pPr>
            <a:endParaRPr lang="en-AU" dirty="0"/>
          </a:p>
          <a:p>
            <a:pPr>
              <a:spcBef>
                <a:spcPts val="600"/>
              </a:spcBef>
            </a:pP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31520"/>
            <a:ext cx="8496944" cy="864097"/>
          </a:xfrm>
          <a:noFill/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sz="4000" dirty="0">
                <a:solidFill>
                  <a:schemeClr val="tx1"/>
                </a:solidFill>
              </a:rPr>
              <a:t>FACTS ABOUT THE ATAR</a:t>
            </a:r>
          </a:p>
        </p:txBody>
      </p:sp>
    </p:spTree>
    <p:extLst>
      <p:ext uri="{BB962C8B-B14F-4D97-AF65-F5344CB8AC3E}">
        <p14:creationId xmlns:p14="http://schemas.microsoft.com/office/powerpoint/2010/main" val="36783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6473" r="6577" b="12530"/>
          <a:stretch/>
        </p:blipFill>
        <p:spPr bwMode="auto">
          <a:xfrm>
            <a:off x="323850" y="268288"/>
            <a:ext cx="8504238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5912" y="1151899"/>
            <a:ext cx="6920384" cy="432000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0" y="1707702"/>
            <a:ext cx="5400278" cy="432000"/>
          </a:xfrm>
          <a:prstGeom prst="rect">
            <a:avLst/>
          </a:prstGeom>
          <a:solidFill>
            <a:srgbClr val="1E2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597883"/>
            <a:ext cx="7596336" cy="430213"/>
          </a:xfrm>
        </p:spPr>
        <p:txBody>
          <a:bodyPr anchor="t">
            <a:noAutofit/>
          </a:bodyPr>
          <a:lstStyle/>
          <a:p>
            <a:pPr marL="182563">
              <a:tabLst>
                <a:tab pos="2514600" algn="l"/>
              </a:tabLst>
            </a:pPr>
            <a:r>
              <a:rPr lang="en-AU" dirty="0">
                <a:solidFill>
                  <a:srgbClr val="FFFFFF"/>
                </a:solidFill>
                <a:ea typeface="Times New Roman"/>
              </a:rPr>
              <a:t>Subject selection is about choosing courses that </a:t>
            </a:r>
          </a:p>
          <a:p>
            <a:pPr marL="174625">
              <a:spcBef>
                <a:spcPts val="600"/>
              </a:spcBef>
              <a:tabLst>
                <a:tab pos="2514600" algn="l"/>
              </a:tabLst>
            </a:pPr>
            <a:r>
              <a:rPr lang="en-AU" dirty="0">
                <a:solidFill>
                  <a:srgbClr val="FFFFFF"/>
                </a:solidFill>
                <a:ea typeface="Times New Roman"/>
              </a:rPr>
              <a:t>you are good at, are interested in and that may </a:t>
            </a:r>
          </a:p>
          <a:p>
            <a:pPr marL="174625">
              <a:spcBef>
                <a:spcPts val="900"/>
              </a:spcBef>
              <a:tabLst>
                <a:tab pos="2514600" algn="l"/>
              </a:tabLst>
            </a:pPr>
            <a:r>
              <a:rPr lang="en-AU" dirty="0">
                <a:solidFill>
                  <a:srgbClr val="FFFFFF"/>
                </a:solidFill>
                <a:ea typeface="Times New Roman"/>
              </a:rPr>
              <a:t>help you succeed in tertiary studies. </a:t>
            </a:r>
            <a:endParaRPr lang="en-AU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1091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1718"/>
            <a:ext cx="8496944" cy="864097"/>
          </a:xfrm>
        </p:spPr>
        <p:txBody>
          <a:bodyPr/>
          <a:lstStyle/>
          <a:p>
            <a:r>
              <a:rPr lang="en-AU" sz="4000" dirty="0"/>
              <a:t>SUBJECT SELECTION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8" y="1131590"/>
            <a:ext cx="8496944" cy="3384843"/>
          </a:xfrm>
        </p:spPr>
        <p:txBody>
          <a:bodyPr/>
          <a:lstStyle/>
          <a:p>
            <a:pPr lvl="0"/>
            <a:r>
              <a:rPr lang="en-AU" sz="240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Think about your future. </a:t>
            </a:r>
          </a:p>
          <a:p>
            <a:pPr lvl="0"/>
            <a:r>
              <a:rPr lang="en-AU" b="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342900" lvl="0" indent="-34290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b="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interests</a:t>
            </a:r>
          </a:p>
          <a:p>
            <a:pPr marL="342900" lvl="0" indent="-34290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b="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future career</a:t>
            </a:r>
          </a:p>
          <a:p>
            <a:pPr marL="342900" lvl="0" indent="-34290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b="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you show an aptitude in</a:t>
            </a:r>
          </a:p>
          <a:p>
            <a:pPr marL="342900" lvl="0" indent="-34290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b="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that will prepare you for success at </a:t>
            </a:r>
            <a:r>
              <a:rPr lang="en-AU" b="0" dirty="0" err="1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AU" b="0" dirty="0">
                <a:solidFill>
                  <a:srgbClr val="384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beyond. </a:t>
            </a:r>
          </a:p>
          <a:p>
            <a:pPr lvl="0">
              <a:buClr>
                <a:srgbClr val="5FB846"/>
              </a:buClr>
            </a:pPr>
            <a:endParaRPr lang="en-AU" b="0" dirty="0">
              <a:solidFill>
                <a:srgbClr val="384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hangingPunct="0">
              <a:spcBef>
                <a:spcPct val="0"/>
              </a:spcBef>
            </a:pPr>
            <a:r>
              <a:rPr lang="en-AU" sz="1800" dirty="0">
                <a:solidFill>
                  <a:srgbClr val="3840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INTEREST + ACHIEVEMENT = SUCCESS</a:t>
            </a:r>
          </a:p>
          <a:p>
            <a:pPr lvl="0"/>
            <a:endParaRPr lang="en-AU" sz="1800" b="0" dirty="0">
              <a:solidFill>
                <a:srgbClr val="384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5606" y="339502"/>
            <a:ext cx="8487096" cy="993775"/>
          </a:xfrm>
        </p:spPr>
        <p:txBody>
          <a:bodyPr/>
          <a:lstStyle/>
          <a:p>
            <a:r>
              <a:rPr lang="en-US" dirty="0"/>
              <a:t>YOUR FUTURE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0225" y="915566"/>
            <a:ext cx="8523550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</a:pPr>
            <a:endParaRPr lang="en-AU" sz="2000" dirty="0">
              <a:solidFill>
                <a:srgbClr val="384049"/>
              </a:solidFill>
              <a:latin typeface="Arial" charset="0"/>
              <a:cs typeface="Arial" charset="0"/>
            </a:endParaRPr>
          </a:p>
          <a:p>
            <a:pPr lvl="0" eaLnBrk="1" hangingPunct="1">
              <a:spcBef>
                <a:spcPct val="20000"/>
              </a:spcBef>
            </a:pPr>
            <a:r>
              <a:rPr lang="en-AU" sz="2000" dirty="0">
                <a:solidFill>
                  <a:srgbClr val="384049"/>
                </a:solidFill>
                <a:latin typeface="Arial" charset="0"/>
                <a:cs typeface="Arial" charset="0"/>
              </a:rPr>
              <a:t>Explore and research your FUTURE career and study options: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000" dirty="0">
                <a:solidFill>
                  <a:srgbClr val="384049"/>
                </a:solidFill>
                <a:latin typeface="Arial" charset="0"/>
                <a:cs typeface="Arial" charset="0"/>
              </a:rPr>
              <a:t>What do you need to do to get where you want to go?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384049"/>
                </a:solidFill>
                <a:latin typeface="Arial" charset="0"/>
                <a:cs typeface="Arial" charset="0"/>
              </a:rPr>
              <a:t>What study areas and courses are on offer?</a:t>
            </a:r>
            <a:r>
              <a:rPr lang="en-AU" sz="2000" dirty="0">
                <a:solidFill>
                  <a:srgbClr val="384049"/>
                </a:solidFill>
                <a:latin typeface="Arial" charset="0"/>
                <a:cs typeface="Arial" charset="0"/>
              </a:rPr>
              <a:t> </a:t>
            </a:r>
          </a:p>
          <a:p>
            <a:pPr marL="732526" lvl="1" indent="-342900" eaLnBrk="1" hangingPunct="1">
              <a:spcBef>
                <a:spcPct val="20000"/>
              </a:spcBef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2000" dirty="0">
                <a:solidFill>
                  <a:srgbClr val="384049"/>
                </a:solidFill>
                <a:latin typeface="Arial" charset="0"/>
                <a:cs typeface="Arial" charset="0"/>
              </a:rPr>
              <a:t>university, TAFE, college, work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2000" dirty="0"/>
              <a:t>Which courses will help you reach your potential?</a:t>
            </a:r>
            <a:endParaRPr lang="en-AU" dirty="0"/>
          </a:p>
          <a:p>
            <a:pPr marL="342900" indent="-342900" eaLnBrk="1" hangingPunct="1">
              <a:spcBef>
                <a:spcPct val="20000"/>
              </a:spcBef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2000" dirty="0">
                <a:solidFill>
                  <a:srgbClr val="384049"/>
                </a:solidFill>
                <a:latin typeface="Arial" charset="0"/>
                <a:cs typeface="Arial" charset="0"/>
              </a:rPr>
              <a:t>What is your back-up plan?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5FB846"/>
              </a:buClr>
              <a:buFont typeface="Arial" panose="020B0604020202020204" pitchFamily="34" charset="0"/>
              <a:buChar char="‒"/>
            </a:pPr>
            <a:endParaRPr lang="en-US" sz="2000" dirty="0">
              <a:solidFill>
                <a:srgbClr val="384049"/>
              </a:solidFill>
              <a:latin typeface="Arial" charset="0"/>
              <a:cs typeface="Arial" charset="0"/>
            </a:endParaRP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</a:pPr>
            <a:endParaRPr lang="en-AU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6F62-8DB4-4C15-9CA0-5AFACCC6D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347614"/>
            <a:ext cx="8496943" cy="3233911"/>
          </a:xfrm>
        </p:spPr>
        <p:txBody>
          <a:bodyPr/>
          <a:lstStyle/>
          <a:p>
            <a:r>
              <a:rPr lang="en-AU" sz="2400" b="1" dirty="0"/>
              <a:t>STEP 2: Consider the HSC courses on offer at your school</a:t>
            </a:r>
          </a:p>
          <a:p>
            <a:pPr>
              <a:buClr>
                <a:srgbClr val="00B050"/>
              </a:buClr>
            </a:pPr>
            <a:r>
              <a:rPr lang="en-AU" sz="2000" dirty="0"/>
              <a:t>Is the course: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000" dirty="0"/>
              <a:t>of interest to you?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000" dirty="0"/>
              <a:t>a good foundation for success at </a:t>
            </a:r>
            <a:r>
              <a:rPr lang="en-AU" sz="2000" dirty="0" err="1"/>
              <a:t>uni</a:t>
            </a:r>
            <a:r>
              <a:rPr lang="en-AU" sz="2000" dirty="0"/>
              <a:t>?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r>
              <a:rPr lang="en-AU" sz="2000" dirty="0"/>
              <a:t>an ATAR course?</a:t>
            </a:r>
          </a:p>
          <a:p>
            <a:pPr>
              <a:buClr>
                <a:srgbClr val="00B050"/>
              </a:buClr>
            </a:pPr>
            <a:endParaRPr lang="en-AU" sz="2000" dirty="0"/>
          </a:p>
          <a:p>
            <a:pPr>
              <a:buClr>
                <a:srgbClr val="00B050"/>
              </a:buClr>
            </a:pPr>
            <a:r>
              <a:rPr lang="en-AU" sz="2000" dirty="0"/>
              <a:t>And does it satisfy any </a:t>
            </a:r>
            <a:r>
              <a:rPr lang="en-AU" sz="2000" dirty="0" err="1"/>
              <a:t>uni</a:t>
            </a:r>
            <a:r>
              <a:rPr lang="en-AU" sz="2000" dirty="0"/>
              <a:t> course prerequisites?</a:t>
            </a:r>
          </a:p>
          <a:p>
            <a:pPr marL="702900" lvl="1" indent="-342900">
              <a:buClr>
                <a:srgbClr val="00B050"/>
              </a:buClr>
              <a:buFont typeface="Arial" panose="020B0604020202020204" pitchFamily="34" charset="0"/>
              <a:buChar char="‒"/>
            </a:pPr>
            <a:endParaRPr lang="en-AU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BDD0E1-E2EB-4505-9D41-2C704DAB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SUBJECT SELECTION</a:t>
            </a:r>
          </a:p>
        </p:txBody>
      </p:sp>
    </p:spTree>
    <p:extLst>
      <p:ext uri="{BB962C8B-B14F-4D97-AF65-F5344CB8AC3E}">
        <p14:creationId xmlns:p14="http://schemas.microsoft.com/office/powerpoint/2010/main" val="14962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51470"/>
            <a:ext cx="8496944" cy="8640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1E22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COURSE PREREQUISITES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5621" y="1131590"/>
            <a:ext cx="8496944" cy="3096344"/>
          </a:xfrm>
        </p:spPr>
        <p:txBody>
          <a:bodyPr/>
          <a:lstStyle/>
          <a:p>
            <a:pPr lvl="0"/>
            <a:r>
              <a:rPr lang="en-AU" dirty="0"/>
              <a:t>Prerequisites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1800" b="0" dirty="0">
                <a:solidFill>
                  <a:srgbClr val="384049"/>
                </a:solidFill>
              </a:rPr>
              <a:t>HSC courses you must have studied before a </a:t>
            </a:r>
            <a:r>
              <a:rPr lang="en-AU" sz="1800" b="0" dirty="0" err="1">
                <a:solidFill>
                  <a:srgbClr val="384049"/>
                </a:solidFill>
              </a:rPr>
              <a:t>uni</a:t>
            </a:r>
            <a:r>
              <a:rPr lang="en-AU" sz="1800" b="0" dirty="0">
                <a:solidFill>
                  <a:srgbClr val="384049"/>
                </a:solidFill>
              </a:rPr>
              <a:t> will offer you a place in the course.</a:t>
            </a:r>
          </a:p>
          <a:p>
            <a:r>
              <a:rPr lang="en-AU" dirty="0"/>
              <a:t>Assumed knowledge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1800" b="0" dirty="0">
                <a:solidFill>
                  <a:srgbClr val="384049"/>
                </a:solidFill>
              </a:rPr>
              <a:t>HSC courses the </a:t>
            </a:r>
            <a:r>
              <a:rPr lang="en-AU" sz="1800" b="0" dirty="0" err="1">
                <a:solidFill>
                  <a:srgbClr val="384049"/>
                </a:solidFill>
              </a:rPr>
              <a:t>uni</a:t>
            </a:r>
            <a:r>
              <a:rPr lang="en-AU" sz="1800" b="0" dirty="0">
                <a:solidFill>
                  <a:srgbClr val="384049"/>
                </a:solidFill>
              </a:rPr>
              <a:t> assumes you have studied before you start the </a:t>
            </a:r>
            <a:r>
              <a:rPr lang="en-AU" sz="1800" b="0" dirty="0" err="1">
                <a:solidFill>
                  <a:srgbClr val="384049"/>
                </a:solidFill>
              </a:rPr>
              <a:t>uni</a:t>
            </a:r>
            <a:r>
              <a:rPr lang="en-AU" sz="1800" b="0" dirty="0">
                <a:solidFill>
                  <a:srgbClr val="384049"/>
                </a:solidFill>
              </a:rPr>
              <a:t> course.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1800" b="0" dirty="0">
                <a:solidFill>
                  <a:srgbClr val="384049"/>
                </a:solidFill>
              </a:rPr>
              <a:t>Not a requirement for entry, but set you up to succeed. </a:t>
            </a:r>
          </a:p>
          <a:p>
            <a:pPr lvl="0"/>
            <a:r>
              <a:rPr lang="en-AU" dirty="0"/>
              <a:t>Recommended studies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1800" b="0" dirty="0">
                <a:solidFill>
                  <a:srgbClr val="384049"/>
                </a:solidFill>
              </a:rPr>
              <a:t>HSC courses the </a:t>
            </a:r>
            <a:r>
              <a:rPr lang="en-AU" sz="1800" b="0" dirty="0" err="1">
                <a:solidFill>
                  <a:srgbClr val="384049"/>
                </a:solidFill>
              </a:rPr>
              <a:t>uni</a:t>
            </a:r>
            <a:r>
              <a:rPr lang="en-AU" sz="1800" b="0" dirty="0">
                <a:solidFill>
                  <a:srgbClr val="384049"/>
                </a:solidFill>
              </a:rPr>
              <a:t> suggests will prepare you for core first-year courses.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‒"/>
            </a:pPr>
            <a:r>
              <a:rPr lang="en-AU" sz="1800" b="0" dirty="0">
                <a:solidFill>
                  <a:srgbClr val="384049"/>
                </a:solidFill>
              </a:rPr>
              <a:t>Not a requirement for entry, but helpful.</a:t>
            </a:r>
          </a:p>
          <a:p>
            <a:pPr lvl="0"/>
            <a:endParaRPr lang="en-AU" sz="1800" b="0" dirty="0">
              <a:solidFill>
                <a:srgbClr val="384049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1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9082" y="51470"/>
            <a:ext cx="8496944" cy="857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000" dirty="0"/>
              <a:t>SUBJECT SELECTION</a:t>
            </a:r>
            <a:endParaRPr lang="en-US" sz="4000" dirty="0">
              <a:solidFill>
                <a:srgbClr val="1E224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9082" y="1203598"/>
            <a:ext cx="8352928" cy="3240827"/>
          </a:xfrm>
        </p:spPr>
        <p:txBody>
          <a:bodyPr/>
          <a:lstStyle/>
          <a:p>
            <a:r>
              <a:rPr lang="en-AU" b="1" dirty="0"/>
              <a:t>STEP 3: Course checklist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AU" sz="1800" dirty="0"/>
              <a:t>I have researched future careers and relevant courses.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AU" sz="1800" dirty="0"/>
              <a:t>I have considered my abilities and interests.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AU" sz="1800" dirty="0"/>
              <a:t>I have checked course prerequisites and assumed knowledge.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AU" sz="1800" dirty="0"/>
              <a:t>I am interested - and prepared to study hard - in the HSC courses I’ve chosen.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AU" sz="1800" dirty="0"/>
              <a:t>I’ve got a back-up plan.</a:t>
            </a:r>
          </a:p>
          <a:p>
            <a:pPr marL="342900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AU" sz="1800" dirty="0"/>
              <a:t>I am eligible to get an ATAR.</a:t>
            </a:r>
          </a:p>
          <a:p>
            <a:pPr>
              <a:buClr>
                <a:schemeClr val="bg2"/>
              </a:buClr>
            </a:pPr>
            <a:endParaRPr lang="en-US" sz="1800" dirty="0">
              <a:solidFill>
                <a:srgbClr val="384049"/>
              </a:solidFill>
            </a:endParaRPr>
          </a:p>
          <a:p>
            <a:pPr>
              <a:buClr>
                <a:schemeClr val="bg2"/>
              </a:buClr>
            </a:pPr>
            <a:r>
              <a:rPr lang="en-US" sz="1800" dirty="0">
                <a:solidFill>
                  <a:srgbClr val="384049"/>
                </a:solidFill>
              </a:rPr>
              <a:t>Now you’re ready to make an informed choice.</a:t>
            </a:r>
          </a:p>
          <a:p>
            <a:pPr>
              <a:buClr>
                <a:schemeClr val="bg2"/>
              </a:buClr>
            </a:pPr>
            <a:endParaRPr lang="en-AU" sz="18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9176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949D-7E38-4CFB-A93A-161C7DB0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UAC RECOMMENDS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F3F7-C6B7-4EC7-AA34-816F09D9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3796"/>
            <a:ext cx="8496944" cy="3240827"/>
          </a:xfrm>
        </p:spPr>
        <p:txBody>
          <a:bodyPr/>
          <a:lstStyle/>
          <a:p>
            <a:pPr marL="342900" indent="-342900">
              <a:buClr>
                <a:srgbClr val="00B050"/>
              </a:buClr>
              <a:buFontTx/>
              <a:buChar char="‒"/>
            </a:pPr>
            <a:r>
              <a:rPr lang="en-AU" sz="2000" dirty="0"/>
              <a:t>Choose courses you are good at and have an interest in.</a:t>
            </a:r>
          </a:p>
          <a:p>
            <a:pPr marL="342900" indent="-342900">
              <a:buClr>
                <a:srgbClr val="00B050"/>
              </a:buClr>
              <a:buFontTx/>
              <a:buChar char="‒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Don’t choose courses because of a perceived ATAR or scaling as this could set you up for failure.</a:t>
            </a:r>
          </a:p>
          <a:p>
            <a:pPr marL="342900" indent="-342900">
              <a:buClr>
                <a:srgbClr val="00B050"/>
              </a:buClr>
              <a:buFontTx/>
              <a:buChar char="‒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Take on the highest level of study you can as this will help you better understand the course content at university.</a:t>
            </a:r>
          </a:p>
          <a:p>
            <a:pPr marL="342900" indent="-342900">
              <a:buClr>
                <a:srgbClr val="00B050"/>
              </a:buClr>
              <a:buFontTx/>
              <a:buChar char="‒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Always have a back-up plan.</a:t>
            </a:r>
          </a:p>
          <a:p>
            <a:pPr marL="342900" indent="-342900">
              <a:buClr>
                <a:srgbClr val="00B050"/>
              </a:buClr>
              <a:buFontTx/>
              <a:buChar char="‒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Study hard and be happy with your decisions.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21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857250"/>
          </a:xfrm>
        </p:spPr>
        <p:txBody>
          <a:bodyPr/>
          <a:lstStyle/>
          <a:p>
            <a:r>
              <a:rPr lang="en-AU" altLang="en-US" sz="4000" dirty="0"/>
              <a:t>WHAT IS UAC?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7614"/>
            <a:ext cx="8496944" cy="3240827"/>
          </a:xfrm>
        </p:spPr>
        <p:txBody>
          <a:bodyPr/>
          <a:lstStyle/>
          <a:p>
            <a:pPr lvl="1"/>
            <a:r>
              <a:rPr lang="en-AU" dirty="0"/>
              <a:t>UAC processes applications for:</a:t>
            </a:r>
            <a:endParaRPr lang="en-AU" sz="1000" dirty="0"/>
          </a:p>
          <a:p>
            <a:pPr lvl="2"/>
            <a:r>
              <a:rPr lang="en-AU" sz="2000" dirty="0"/>
              <a:t>University Entry</a:t>
            </a:r>
          </a:p>
          <a:p>
            <a:pPr lvl="2"/>
            <a:r>
              <a:rPr lang="en-AU" sz="2000" dirty="0"/>
              <a:t>College Entry</a:t>
            </a:r>
          </a:p>
          <a:p>
            <a:pPr lvl="2"/>
            <a:r>
              <a:rPr lang="en-AU" sz="2000" dirty="0"/>
              <a:t>Schools Recommendation Scheme (SRS)</a:t>
            </a:r>
          </a:p>
          <a:p>
            <a:pPr lvl="2"/>
            <a:r>
              <a:rPr lang="en-AU" sz="2000" dirty="0"/>
              <a:t>Educational Access Schemes (EAS)</a:t>
            </a:r>
          </a:p>
          <a:p>
            <a:pPr lvl="2"/>
            <a:r>
              <a:rPr lang="en-AU" sz="2000" dirty="0"/>
              <a:t>Equity Scholarships (ES)	</a:t>
            </a:r>
          </a:p>
          <a:p>
            <a:pPr marL="360000" lvl="2" indent="0">
              <a:buNone/>
            </a:pPr>
            <a:endParaRPr lang="en-AU" sz="2000" dirty="0"/>
          </a:p>
          <a:p>
            <a:pPr lvl="1"/>
            <a:r>
              <a:rPr lang="en-AU" dirty="0"/>
              <a:t>Calculates the ATAR for NSW HSC students.</a:t>
            </a:r>
          </a:p>
        </p:txBody>
      </p:sp>
    </p:spTree>
    <p:extLst>
      <p:ext uri="{BB962C8B-B14F-4D97-AF65-F5344CB8AC3E}">
        <p14:creationId xmlns:p14="http://schemas.microsoft.com/office/powerpoint/2010/main" val="19658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0728" y="0"/>
            <a:ext cx="8469743" cy="857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1E22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IF?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3528" y="1353796"/>
            <a:ext cx="8496944" cy="3240827"/>
          </a:xfrm>
        </p:spPr>
        <p:txBody>
          <a:bodyPr/>
          <a:lstStyle/>
          <a:p>
            <a:pPr lvl="0"/>
            <a:r>
              <a:rPr lang="en-US" sz="1800" dirty="0">
                <a:solidFill>
                  <a:srgbClr val="000000"/>
                </a:solidFill>
              </a:rPr>
              <a:t>What if I don’t meet the course prerequisites?</a:t>
            </a:r>
          </a:p>
          <a:p>
            <a:pPr lvl="0"/>
            <a:endParaRPr lang="en-US" sz="1800" u="sng" dirty="0">
              <a:solidFill>
                <a:srgbClr val="000000"/>
              </a:solidFill>
            </a:endParaRPr>
          </a:p>
          <a:p>
            <a:pPr lvl="0"/>
            <a:r>
              <a:rPr lang="en-US" sz="1800" dirty="0">
                <a:solidFill>
                  <a:srgbClr val="000000"/>
                </a:solidFill>
              </a:rPr>
              <a:t>YOU HAVE OPTIONS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1800" dirty="0"/>
              <a:t>You can still get an offer to a similar course that has no course prerequisites. 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1800" dirty="0"/>
              <a:t>You may need to catch up on background knowledge through: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bridging courses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extra subjects within the course structure.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en-US" sz="1800" dirty="0"/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sz="1800" dirty="0"/>
              <a:t>Remember, you must be ATAR eligible regardless of the HSC courses you choose.</a:t>
            </a:r>
          </a:p>
          <a:p>
            <a:pPr lvl="0"/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1855"/>
            <a:ext cx="8496944" cy="86409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dirty="0">
                <a:solidFill>
                  <a:srgbClr val="1E22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IF? 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8424936" cy="3312368"/>
          </a:xfrm>
        </p:spPr>
        <p:txBody>
          <a:bodyPr/>
          <a:lstStyle/>
          <a:p>
            <a:r>
              <a:rPr lang="en-US" b="0" dirty="0"/>
              <a:t>What if I don’t get a high enough ATAR for entry into university?</a:t>
            </a:r>
          </a:p>
          <a:p>
            <a:pPr lvl="0"/>
            <a:endParaRPr lang="en-AU" sz="1600" b="0" dirty="0"/>
          </a:p>
          <a:p>
            <a:r>
              <a:rPr lang="en-AU" sz="1800" b="0" dirty="0">
                <a:solidFill>
                  <a:srgbClr val="000000"/>
                </a:solidFill>
              </a:rPr>
              <a:t>GO TO YOUR PLAN B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sz="1800" b="0" dirty="0">
                <a:solidFill>
                  <a:srgbClr val="384049"/>
                </a:solidFill>
              </a:rPr>
              <a:t>preparation courses at </a:t>
            </a:r>
            <a:r>
              <a:rPr lang="en-AU" sz="1800" b="0" dirty="0" err="1">
                <a:solidFill>
                  <a:srgbClr val="384049"/>
                </a:solidFill>
              </a:rPr>
              <a:t>uni</a:t>
            </a:r>
            <a:endParaRPr lang="en-AU" sz="1800" b="0" dirty="0">
              <a:solidFill>
                <a:srgbClr val="384049"/>
              </a:solidFill>
            </a:endParaRP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sz="1800" b="0" dirty="0">
                <a:solidFill>
                  <a:srgbClr val="384049"/>
                </a:solidFill>
              </a:rPr>
              <a:t>TAFE (TPC, Cert IV or Diploma)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sz="1800" b="0" dirty="0" err="1">
                <a:solidFill>
                  <a:srgbClr val="384049"/>
                </a:solidFill>
              </a:rPr>
              <a:t>uni</a:t>
            </a:r>
            <a:r>
              <a:rPr lang="en-AU" sz="1800" b="0" dirty="0">
                <a:solidFill>
                  <a:srgbClr val="384049"/>
                </a:solidFill>
              </a:rPr>
              <a:t> colleges</a:t>
            </a:r>
          </a:p>
          <a:p>
            <a:pPr marL="285750" lvl="0" indent="-285750">
              <a:buClr>
                <a:srgbClr val="5FB846"/>
              </a:buClr>
              <a:buFont typeface="Arial" panose="020B0604020202020204" pitchFamily="34" charset="0"/>
              <a:buChar char="–"/>
            </a:pPr>
            <a:r>
              <a:rPr lang="en-AU" sz="1800" b="0" dirty="0">
                <a:solidFill>
                  <a:srgbClr val="384049"/>
                </a:solidFill>
              </a:rPr>
              <a:t>private colleges.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7" y="1131590"/>
            <a:ext cx="42973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22558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7" y="1635646"/>
            <a:ext cx="51943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702"/>
            <a:ext cx="33591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758"/>
            <a:ext cx="2206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8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91630"/>
            <a:ext cx="8928992" cy="1102519"/>
          </a:xfrm>
        </p:spPr>
        <p:txBody>
          <a:bodyPr/>
          <a:lstStyle/>
          <a:p>
            <a:r>
              <a:rPr lang="en-US" sz="36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8069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ATAR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926" y="2688101"/>
            <a:ext cx="7793482" cy="9721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6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20000" indent="-36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.AppleSystemUIFont" charset="-120"/>
              <a:buChar char="-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4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7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altLang="en-US" dirty="0">
              <a:solidFill>
                <a:srgbClr val="FFFFFF"/>
              </a:solidFill>
              <a:effectLst>
                <a:outerShdw blurRad="4572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8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31520"/>
            <a:ext cx="8496944" cy="857250"/>
          </a:xfrm>
        </p:spPr>
        <p:txBody>
          <a:bodyPr/>
          <a:lstStyle/>
          <a:p>
            <a:r>
              <a:rPr lang="en-AU" altLang="en-US" sz="4000" dirty="0"/>
              <a:t>HSC vs ATAR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496944" cy="324082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–"/>
            </a:pPr>
            <a:r>
              <a:rPr lang="en-AU" sz="2400" b="1" dirty="0"/>
              <a:t>Performance</a:t>
            </a:r>
            <a:r>
              <a:rPr lang="en-AU" sz="2400" dirty="0"/>
              <a:t> vs </a:t>
            </a:r>
            <a:r>
              <a:rPr lang="en-AU" sz="2400" b="1" dirty="0"/>
              <a:t>Position</a:t>
            </a:r>
            <a:r>
              <a:rPr lang="en-AU" sz="2400" dirty="0"/>
              <a:t>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2400" dirty="0"/>
              <a:t>HSC marks are about a student’s </a:t>
            </a:r>
            <a:r>
              <a:rPr lang="en-AU" sz="2400" b="1" dirty="0"/>
              <a:t>performance</a:t>
            </a:r>
            <a:r>
              <a:rPr lang="en-AU" sz="2400" dirty="0"/>
              <a:t> against the standards.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2400" dirty="0"/>
              <a:t>ATAR is about a student’s </a:t>
            </a:r>
            <a:r>
              <a:rPr lang="en-AU" sz="2400" b="1" dirty="0"/>
              <a:t>position</a:t>
            </a:r>
            <a:r>
              <a:rPr lang="en-AU" sz="2400" dirty="0"/>
              <a:t> against all other students in NSW.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2400" dirty="0"/>
              <a:t>Good performance does not guarantee a high position.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AU" sz="2400" dirty="0"/>
              <a:t>The only thing a student can control is their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6407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1688"/>
            <a:ext cx="8496944" cy="857250"/>
          </a:xfrm>
        </p:spPr>
        <p:txBody>
          <a:bodyPr/>
          <a:lstStyle/>
          <a:p>
            <a:r>
              <a:rPr lang="en-AU" altLang="en-US" sz="4000" dirty="0"/>
              <a:t>WHAT IS THE ATAR?</a:t>
            </a:r>
            <a:endParaRPr lang="en-US" sz="4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353796"/>
            <a:ext cx="8496944" cy="3240827"/>
          </a:xfrm>
        </p:spPr>
        <p:txBody>
          <a:bodyPr/>
          <a:lstStyle/>
          <a:p>
            <a:pPr lvl="1"/>
            <a:r>
              <a:rPr lang="en-AU" sz="2200" dirty="0"/>
              <a:t>The </a:t>
            </a:r>
            <a:r>
              <a:rPr lang="en-AU" sz="2200" b="1" dirty="0"/>
              <a:t>Australian Tertiary Admission Rank </a:t>
            </a:r>
            <a:r>
              <a:rPr lang="en-AU" sz="2200" dirty="0"/>
              <a:t>(ATAR) is…</a:t>
            </a:r>
          </a:p>
          <a:p>
            <a:pPr lvl="2"/>
            <a:r>
              <a:rPr lang="en-AU" sz="2200" dirty="0"/>
              <a:t>A numerical measure of a student’s overall academic achievement in the HSC in relation to that of other students.</a:t>
            </a:r>
          </a:p>
          <a:p>
            <a:pPr lvl="2"/>
            <a:r>
              <a:rPr lang="en-AU" sz="2200" dirty="0"/>
              <a:t>A number between 0.00 and 99.95 (only ATARs above 30.00 are reported).</a:t>
            </a:r>
          </a:p>
          <a:p>
            <a:pPr lvl="2"/>
            <a:r>
              <a:rPr lang="en-AU" sz="2200" dirty="0"/>
              <a:t>Intended for use by universities to rank and select school leavers for admission to university.</a:t>
            </a:r>
          </a:p>
        </p:txBody>
      </p:sp>
    </p:spTree>
    <p:extLst>
      <p:ext uri="{BB962C8B-B14F-4D97-AF65-F5344CB8AC3E}">
        <p14:creationId xmlns:p14="http://schemas.microsoft.com/office/powerpoint/2010/main" val="1469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347614"/>
            <a:ext cx="4896544" cy="2729855"/>
          </a:xfrm>
        </p:spPr>
        <p:txBody>
          <a:bodyPr/>
          <a:lstStyle/>
          <a:p>
            <a:pPr marL="0" lvl="1" indent="0">
              <a:buNone/>
            </a:pPr>
            <a:r>
              <a:rPr lang="en-AU" altLang="en-US" sz="2400" b="1" dirty="0"/>
              <a:t>Your ATAR: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2000" dirty="0"/>
              <a:t>Allows you to be compared with other students who have completed different combinations of HSC courses.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2200" dirty="0"/>
              <a:t>Is a </a:t>
            </a:r>
            <a:r>
              <a:rPr lang="en-AU" sz="2200" b="1" dirty="0"/>
              <a:t>RANK</a:t>
            </a:r>
            <a:r>
              <a:rPr lang="en-AU" sz="2200" dirty="0"/>
              <a:t> not a mark out of 100.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2200" dirty="0"/>
              <a:t>It’s about </a:t>
            </a:r>
            <a:r>
              <a:rPr lang="en-AU" sz="2200" b="1" dirty="0"/>
              <a:t>POSITION.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2200" dirty="0"/>
              <a:t>A number between 0.00 and 99.95.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AU" sz="2200" dirty="0"/>
              <a:t>Used by universities to rank and select students</a:t>
            </a:r>
            <a:endParaRPr lang="en-AU" altLang="en-US" dirty="0"/>
          </a:p>
          <a:p>
            <a:pPr lvl="1"/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95486"/>
            <a:ext cx="8496944" cy="864097"/>
          </a:xfrm>
          <a:solidFill>
            <a:srgbClr val="FFFFFF"/>
          </a:solidFill>
          <a:ln>
            <a:noFill/>
          </a:ln>
        </p:spPr>
        <p:txBody>
          <a:bodyPr anchor="t"/>
          <a:lstStyle/>
          <a:p>
            <a:r>
              <a:rPr lang="en-AU" altLang="en-US" dirty="0">
                <a:solidFill>
                  <a:srgbClr val="FFFFFF"/>
                </a:solidFill>
              </a:rPr>
              <a:t> </a:t>
            </a:r>
            <a:r>
              <a:rPr lang="en-AU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ATAR FACTS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594" y="3579862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600" dirty="0"/>
              <a:t>Like your </a:t>
            </a:r>
            <a:r>
              <a:rPr lang="en-AU" sz="1600" dirty="0">
                <a:solidFill>
                  <a:schemeClr val="bg2"/>
                </a:solidFill>
              </a:rPr>
              <a:t>position </a:t>
            </a:r>
          </a:p>
          <a:p>
            <a:pPr algn="ctr"/>
            <a:r>
              <a:rPr lang="en-AU" sz="1600" dirty="0"/>
              <a:t> in a race</a:t>
            </a:r>
            <a:endParaRPr lang="en-AU" altLang="en-US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99" y="1924827"/>
            <a:ext cx="2261551" cy="165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275606"/>
            <a:ext cx="5544616" cy="3305919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To get an </a:t>
            </a:r>
            <a:r>
              <a:rPr lang="en-US" sz="2000" b="1" dirty="0"/>
              <a:t>ATAR</a:t>
            </a:r>
            <a:r>
              <a:rPr lang="en-US" sz="2000" dirty="0"/>
              <a:t> you need at least </a:t>
            </a:r>
            <a:r>
              <a:rPr lang="en-US" sz="2000" b="1" dirty="0"/>
              <a:t>10</a:t>
            </a:r>
            <a:r>
              <a:rPr lang="en-US" sz="2000" dirty="0"/>
              <a:t> </a:t>
            </a:r>
            <a:r>
              <a:rPr lang="en-US" sz="2000" b="1" dirty="0"/>
              <a:t>units</a:t>
            </a:r>
            <a:r>
              <a:rPr lang="en-US" sz="2000" dirty="0"/>
              <a:t> of Board Developed courses – these are HSC courses that are examined by the NSW Education Standards Authority (NESA). 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Your teachers will tell you which courses will count.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Your ATAR is based on your best two units of English and the best eight units from your remaining courses</a:t>
            </a:r>
            <a:r>
              <a:rPr lang="en-US" dirty="0"/>
              <a:t>.</a:t>
            </a:r>
          </a:p>
          <a:p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txBody>
          <a:bodyPr anchor="t"/>
          <a:lstStyle/>
          <a:p>
            <a:r>
              <a:rPr lang="en-AU" dirty="0">
                <a:solidFill>
                  <a:srgbClr val="FFFFFF"/>
                </a:solidFill>
              </a:rPr>
              <a:t> </a:t>
            </a:r>
            <a:r>
              <a:rPr lang="en-AU" sz="4000" dirty="0">
                <a:solidFill>
                  <a:schemeClr val="tx1"/>
                </a:solidFill>
              </a:rPr>
              <a:t>ATAR ELIGIBILITY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65" y="1419622"/>
            <a:ext cx="2088231" cy="27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7635" y="188351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English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0986" y="2222073"/>
            <a:ext cx="84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Math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7635" y="2521228"/>
            <a:ext cx="110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Science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0986" y="285978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10658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411509"/>
            <a:ext cx="8496944" cy="864097"/>
          </a:xfrm>
          <a:solidFill>
            <a:srgbClr val="FFFFFF"/>
          </a:solidFill>
        </p:spPr>
        <p:txBody>
          <a:bodyPr anchor="t"/>
          <a:lstStyle/>
          <a:p>
            <a:r>
              <a:rPr lang="en-AU" dirty="0">
                <a:solidFill>
                  <a:schemeClr val="tx1"/>
                </a:solidFill>
              </a:rPr>
              <a:t> THE ATAR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03598"/>
            <a:ext cx="8496944" cy="3161903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b="1" dirty="0"/>
              <a:t>Scaling is the first step in calculating the ATAR.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dirty="0"/>
              <a:t>Different HSC courses have very different groups of students studying them.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dirty="0"/>
              <a:t>Marks need to be adjusted before they can be used to calculate an ATAR.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So no student is neither advantaged or disadvantaged because of their subject choice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Scaling calculates what your mark and your position would be if all courses were studied by all students.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UAC doesn’t scale courses, we scale the students academic abilities within the course.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dirty="0"/>
              <a:t>That’s why some courses have higher scaled means than others.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0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THE ATAR AND </a:t>
            </a:r>
            <a:r>
              <a:rPr lang="en-US" dirty="0"/>
              <a:t>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496944" cy="3240827"/>
          </a:xfrm>
        </p:spPr>
        <p:txBody>
          <a:bodyPr/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2000" dirty="0"/>
              <a:t>The </a:t>
            </a:r>
            <a:r>
              <a:rPr lang="en-US" sz="2000" b="1" dirty="0"/>
              <a:t>scaled mean </a:t>
            </a:r>
            <a:r>
              <a:rPr lang="en-US" sz="2000" dirty="0"/>
              <a:t>of a course tells us about the </a:t>
            </a:r>
            <a:r>
              <a:rPr lang="en-US" sz="2000" b="1" dirty="0"/>
              <a:t>strength</a:t>
            </a:r>
            <a:r>
              <a:rPr lang="en-US" sz="2000" dirty="0"/>
              <a:t> of the competition.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2000" dirty="0"/>
              <a:t>High scaled mean = high achievers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2000" dirty="0"/>
              <a:t>Low scaled mean = varied abilities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2000" dirty="0"/>
              <a:t>The scaled mean of a course doesn’t automatically lead to a high or low ATAR.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‒"/>
            </a:pPr>
            <a:r>
              <a:rPr lang="en-US" sz="2000" dirty="0"/>
              <a:t>It doesn’t matter what courses you study, you just have to do well!</a:t>
            </a:r>
          </a:p>
          <a:p>
            <a:endParaRPr lang="en-US" sz="1600" b="1" dirty="0"/>
          </a:p>
          <a:p>
            <a:r>
              <a:rPr lang="en-US" sz="2000" b="1" dirty="0"/>
              <a:t>Remember the ATAR is about POSITION!</a:t>
            </a:r>
          </a:p>
        </p:txBody>
      </p:sp>
    </p:spTree>
    <p:extLst>
      <p:ext uri="{BB962C8B-B14F-4D97-AF65-F5344CB8AC3E}">
        <p14:creationId xmlns:p14="http://schemas.microsoft.com/office/powerpoint/2010/main" val="34973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UAC">
      <a:dk1>
        <a:srgbClr val="384049"/>
      </a:dk1>
      <a:lt1>
        <a:srgbClr val="DADADA"/>
      </a:lt1>
      <a:dk2>
        <a:srgbClr val="1E2245"/>
      </a:dk2>
      <a:lt2>
        <a:srgbClr val="5FB846"/>
      </a:lt2>
      <a:accent1>
        <a:srgbClr val="868A90"/>
      </a:accent1>
      <a:accent2>
        <a:srgbClr val="A3A9AC"/>
      </a:accent2>
      <a:accent3>
        <a:srgbClr val="49BBBD"/>
      </a:accent3>
      <a:accent4>
        <a:srgbClr val="1C75BC"/>
      </a:accent4>
      <a:accent5>
        <a:srgbClr val="A64995"/>
      </a:accent5>
      <a:accent6>
        <a:srgbClr val="FF3366"/>
      </a:accent6>
      <a:hlink>
        <a:srgbClr val="FF9933"/>
      </a:hlink>
      <a:folHlink>
        <a:srgbClr val="FBC200"/>
      </a:folHlink>
    </a:clrScheme>
    <a:fontScheme name="Default Design">
      <a:majorFont>
        <a:latin typeface="Gill Sans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v1 [Compatibility Mode]" id="{5EB64D9F-26A5-4E71-AE26-402F3B1BB4FB}" vid="{727D19B6-E555-4044-849B-00C66D49B2E7}"/>
    </a:ext>
  </a:extLst>
</a:theme>
</file>

<file path=ppt/theme/theme2.xml><?xml version="1.0" encoding="utf-8"?>
<a:theme xmlns:a="http://schemas.openxmlformats.org/drawingml/2006/main" name="Custom Design">
  <a:themeElements>
    <a:clrScheme name="UAC Colours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FF9933"/>
      </a:hlink>
      <a:folHlink>
        <a:srgbClr val="FBC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UAC Colours">
      <a:dk1>
        <a:sysClr val="windowText" lastClr="000000"/>
      </a:dk1>
      <a:lt1>
        <a:sysClr val="window" lastClr="FFFFFF"/>
      </a:lt1>
      <a:dk2>
        <a:srgbClr val="1E2245"/>
      </a:dk2>
      <a:lt2>
        <a:srgbClr val="E7E6E6"/>
      </a:lt2>
      <a:accent1>
        <a:srgbClr val="5FB846"/>
      </a:accent1>
      <a:accent2>
        <a:srgbClr val="384049"/>
      </a:accent2>
      <a:accent3>
        <a:srgbClr val="868A90"/>
      </a:accent3>
      <a:accent4>
        <a:srgbClr val="49BBBD"/>
      </a:accent4>
      <a:accent5>
        <a:srgbClr val="1C75BC"/>
      </a:accent5>
      <a:accent6>
        <a:srgbClr val="A64995"/>
      </a:accent6>
      <a:hlink>
        <a:srgbClr val="FF9933"/>
      </a:hlink>
      <a:folHlink>
        <a:srgbClr val="FBC2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UAC_Corp-170415</Template>
  <TotalTime>10671</TotalTime>
  <Words>1285</Words>
  <Application>Microsoft Office PowerPoint</Application>
  <PresentationFormat>On-screen Show (16:9)</PresentationFormat>
  <Paragraphs>204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.AppleSystemUIFont</vt:lpstr>
      <vt:lpstr>Arial</vt:lpstr>
      <vt:lpstr>Calibri</vt:lpstr>
      <vt:lpstr>Franklin Gothic Book</vt:lpstr>
      <vt:lpstr>Gill Sans</vt:lpstr>
      <vt:lpstr>Times New Roman</vt:lpstr>
      <vt:lpstr>Wingdings</vt:lpstr>
      <vt:lpstr>Default Design</vt:lpstr>
      <vt:lpstr>Custom Design</vt:lpstr>
      <vt:lpstr>1_Custom Design</vt:lpstr>
      <vt:lpstr>THE ATAR AND</vt:lpstr>
      <vt:lpstr>WHAT IS UAC?</vt:lpstr>
      <vt:lpstr>The ATAR</vt:lpstr>
      <vt:lpstr>HSC vs ATAR</vt:lpstr>
      <vt:lpstr>WHAT IS THE ATAR?</vt:lpstr>
      <vt:lpstr> ATAR FACTS</vt:lpstr>
      <vt:lpstr> ATAR ELIGIBILITY</vt:lpstr>
      <vt:lpstr> THE ATAR AND SCALING</vt:lpstr>
      <vt:lpstr>THE ATAR AND SCALING</vt:lpstr>
      <vt:lpstr>MEET FRED &amp; LAURA</vt:lpstr>
      <vt:lpstr> ATAR MYTHS</vt:lpstr>
      <vt:lpstr> FACTS ABOUT THE ATAR</vt:lpstr>
      <vt:lpstr>PowerPoint Presentation</vt:lpstr>
      <vt:lpstr>SUBJECT SELECTION</vt:lpstr>
      <vt:lpstr>YOUR FUTURE</vt:lpstr>
      <vt:lpstr>SUBJECT SELECTION</vt:lpstr>
      <vt:lpstr>COURSE PREREQUISITES</vt:lpstr>
      <vt:lpstr>SUBJECT SELECTION</vt:lpstr>
      <vt:lpstr>UAC RECOMMENDS</vt:lpstr>
      <vt:lpstr>WHAT IF? </vt:lpstr>
      <vt:lpstr> WHAT IF? 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Butler</dc:creator>
  <cp:lastModifiedBy>Gokel, Andrew</cp:lastModifiedBy>
  <cp:revision>188</cp:revision>
  <cp:lastPrinted>2015-08-10T06:07:29Z</cp:lastPrinted>
  <dcterms:created xsi:type="dcterms:W3CDTF">2015-08-10T01:48:28Z</dcterms:created>
  <dcterms:modified xsi:type="dcterms:W3CDTF">2019-05-21T22:42:37Z</dcterms:modified>
</cp:coreProperties>
</file>